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5" r:id="rId1"/>
  </p:sldMasterIdLst>
  <p:notesMasterIdLst>
    <p:notesMasterId r:id="rId16"/>
  </p:notesMasterIdLst>
  <p:sldIdLst>
    <p:sldId id="285" r:id="rId2"/>
    <p:sldId id="278" r:id="rId3"/>
    <p:sldId id="257" r:id="rId4"/>
    <p:sldId id="258" r:id="rId5"/>
    <p:sldId id="279" r:id="rId6"/>
    <p:sldId id="259" r:id="rId7"/>
    <p:sldId id="280" r:id="rId8"/>
    <p:sldId id="260" r:id="rId9"/>
    <p:sldId id="281" r:id="rId10"/>
    <p:sldId id="261" r:id="rId11"/>
    <p:sldId id="282" r:id="rId12"/>
    <p:sldId id="275" r:id="rId13"/>
    <p:sldId id="284" r:id="rId14"/>
    <p:sldId id="277" r:id="rId15"/>
  </p:sldIdLst>
  <p:sldSz cx="9144000" cy="5143500" type="screen16x9"/>
  <p:notesSz cx="6858000" cy="9144000"/>
  <p:embeddedFontLst>
    <p:embeddedFont>
      <p:font typeface="Agency FB" panose="020B0503020202020204" pitchFamily="34" charset="0"/>
      <p:regular r:id="rId17"/>
      <p:bold r:id="rId18"/>
    </p:embeddedFont>
    <p:embeddedFont>
      <p:font typeface="Catamaran" panose="020B0604020202020204" charset="0"/>
      <p:regular r:id="rId19"/>
      <p:bold r:id="rId20"/>
    </p:embeddedFont>
    <p:embeddedFont>
      <p:font typeface="Fira Sans Extra Condensed Medium" panose="020B0604020202020204" charset="0"/>
      <p:regular r:id="rId21"/>
      <p:bold r:id="rId22"/>
      <p:italic r:id="rId23"/>
      <p:boldItalic r:id="rId24"/>
    </p:embeddedFont>
    <p:embeddedFont>
      <p:font typeface="Livvic" pitchFamily="2" charset="0"/>
      <p:regular r:id="rId25"/>
      <p:bold r:id="rId26"/>
      <p:italic r:id="rId27"/>
      <p:bold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F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3D8134-0C69-4114-9F77-84099526B089}">
  <a:tblStyle styleId="{C13D8134-0C69-4114-9F77-84099526B0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9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theme" Target="theme/theme1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jpeg>
</file>

<file path=ppt/media/image2.png>
</file>

<file path=ppt/media/image3.pn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6" name="Google Shape;316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7750617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588227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5704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400451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title" idx="2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 idx="5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 idx="8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 idx="15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 idx="18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41144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 + text 1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7306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Four columns 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ubTitle" idx="1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ctrTitle" idx="2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ctrTitle" idx="6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ctrTitle" idx="7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8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88566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ctrTitle" idx="2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3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4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5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ubTitle" idx="6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873317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039280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4">
  <p:cSld name="Three column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 flipH="1">
            <a:off x="840600" y="2432150"/>
            <a:ext cx="1650300" cy="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2"/>
          </p:nvPr>
        </p:nvSpPr>
        <p:spPr>
          <a:xfrm>
            <a:off x="4702174" y="1049093"/>
            <a:ext cx="19602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-533400" y="2047350"/>
            <a:ext cx="30243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ctrTitle" idx="3"/>
          </p:nvPr>
        </p:nvSpPr>
        <p:spPr>
          <a:xfrm>
            <a:off x="4702174" y="664293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4"/>
          </p:nvPr>
        </p:nvSpPr>
        <p:spPr>
          <a:xfrm>
            <a:off x="4702174" y="3788925"/>
            <a:ext cx="22149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ctrTitle" idx="5"/>
          </p:nvPr>
        </p:nvSpPr>
        <p:spPr>
          <a:xfrm>
            <a:off x="4702174" y="3389725"/>
            <a:ext cx="2475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ctrTitle" idx="6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66953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Title + text 6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87961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013345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51051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551331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807923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9764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987206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547880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529588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6C0867-A89F-4DD3-965B-47F839F0F8B5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B8EDF-8732-4AC7-8FFD-88214A775B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0466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8" r:id="rId12"/>
    <p:sldLayoutId id="2147483749" r:id="rId13"/>
    <p:sldLayoutId id="2147483750" r:id="rId14"/>
    <p:sldLayoutId id="2147483751" r:id="rId15"/>
    <p:sldLayoutId id="2147483752" r:id="rId16"/>
    <p:sldLayoutId id="2147483753" r:id="rId17"/>
    <p:sldLayoutId id="2147483755" r:id="rId18"/>
    <p:sldLayoutId id="2147483756" r:id="rId1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311DFD2-7ABA-07B9-5AC9-AC2E8EECE3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91D600-84A4-5E3A-7E02-662D2DB0D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17427" y="1353668"/>
            <a:ext cx="3095625" cy="1587652"/>
          </a:xfrm>
          <a:noFill/>
          <a:ln>
            <a:noFill/>
          </a:ln>
        </p:spPr>
        <p:txBody>
          <a:bodyPr/>
          <a:lstStyle/>
          <a:p>
            <a:r>
              <a:rPr lang="en-IN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Welcome to Easy Rents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E949AC-7BA4-22EE-80DD-3177E3228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48" y="297215"/>
            <a:ext cx="5409787" cy="432047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A87EA0-62F5-104A-6D34-1024F01E86E8}"/>
              </a:ext>
            </a:extLst>
          </p:cNvPr>
          <p:cNvSpPr txBox="1"/>
          <p:nvPr/>
        </p:nvSpPr>
        <p:spPr>
          <a:xfrm>
            <a:off x="5671683" y="3072914"/>
            <a:ext cx="3442086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FF00"/>
                </a:solidFill>
                <a:latin typeface="Agency FB" panose="020B0503020202020204" pitchFamily="34" charset="0"/>
              </a:rPr>
              <a:t>Your one-stop destination for Searching and Renting Vehicles around you.</a:t>
            </a:r>
          </a:p>
          <a:p>
            <a:r>
              <a:rPr lang="en-IN" sz="2400" b="1" dirty="0">
                <a:solidFill>
                  <a:srgbClr val="FFFF00"/>
                </a:solidFill>
                <a:latin typeface="Agency FB" panose="020B0503020202020204" pitchFamily="34" charset="0"/>
              </a:rPr>
              <a:t>  </a:t>
            </a:r>
          </a:p>
          <a:p>
            <a:endParaRPr lang="en-IN" sz="2400" b="1" dirty="0">
              <a:solidFill>
                <a:srgbClr val="FFFF00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427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/>
          <p:nvPr/>
        </p:nvSpPr>
        <p:spPr>
          <a:xfrm>
            <a:off x="249550" y="211225"/>
            <a:ext cx="3428400" cy="739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ctrTitle"/>
          </p:nvPr>
        </p:nvSpPr>
        <p:spPr>
          <a:xfrm>
            <a:off x="325750" y="-108075"/>
            <a:ext cx="37632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200" dirty="0">
                <a:solidFill>
                  <a:schemeClr val="lt1"/>
                </a:solidFill>
              </a:rPr>
              <a:t>System Architecture:</a:t>
            </a:r>
            <a:endParaRPr sz="2200" dirty="0">
              <a:solidFill>
                <a:schemeClr val="lt1"/>
              </a:solidFill>
            </a:endParaRPr>
          </a:p>
        </p:txBody>
      </p:sp>
      <p:sp>
        <p:nvSpPr>
          <p:cNvPr id="3" name="Google Shape;158;p25">
            <a:extLst>
              <a:ext uri="{FF2B5EF4-FFF2-40B4-BE49-F238E27FC236}">
                <a16:creationId xmlns:a16="http://schemas.microsoft.com/office/drawing/2014/main" id="{54BEE33C-3101-D5BD-A5C1-D12C54D6FF94}"/>
              </a:ext>
            </a:extLst>
          </p:cNvPr>
          <p:cNvSpPr/>
          <p:nvPr/>
        </p:nvSpPr>
        <p:spPr>
          <a:xfrm>
            <a:off x="3677950" y="4803625"/>
            <a:ext cx="2707810" cy="339875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C54AE5-055A-89F4-846A-08826DD511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750" y="993027"/>
            <a:ext cx="8046517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Frontend (User Interface):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React.js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The frontend is built using React.js, providing a responsive and user-friendly interface for both </a:t>
            </a:r>
            <a:r>
              <a:rPr lang="en-US" altLang="en-US" dirty="0">
                <a:latin typeface="Arial" panose="020B0604020202020204" pitchFamily="34" charset="0"/>
              </a:rPr>
              <a:t>Customers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en-US" altLang="en-US" dirty="0">
                <a:latin typeface="Arial" panose="020B0604020202020204" pitchFamily="34" charset="0"/>
              </a:rPr>
              <a:t>Owners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It allows users to interact with the platform, view product listings, manage accounts, and perform transactions.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Roles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Vehicle Owne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 Dashboard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Interface for owners to list vehicles and manage transactions.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 Dashboard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Interface for customers to browse vehicles, rent vehicles, and do transactions.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2503F57-A68B-88DF-A046-79E574E23B4B}"/>
              </a:ext>
            </a:extLst>
          </p:cNvPr>
          <p:cNvSpPr txBox="1"/>
          <p:nvPr/>
        </p:nvSpPr>
        <p:spPr>
          <a:xfrm>
            <a:off x="249550" y="448091"/>
            <a:ext cx="85408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NET Core: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Handles user authentication and registration. It provides secure login functionality and manages user sessions.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•Spring Boot: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Manages the core functionalities of renting and searching, including vehicle management, order processing, and transaction handling.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•MySQL: A relational database stores user information, vehicle listings, transaction histories, and other critical data. The database is structured to ensure efficient data retrieval and storage.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RESTful APIs: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 communication between the frontend and backend. They handle requests for data retrieval, user actions, and other interactions between the different modules.</a:t>
            </a:r>
          </a:p>
        </p:txBody>
      </p:sp>
      <p:sp>
        <p:nvSpPr>
          <p:cNvPr id="6" name="Google Shape;172;p27">
            <a:extLst>
              <a:ext uri="{FF2B5EF4-FFF2-40B4-BE49-F238E27FC236}">
                <a16:creationId xmlns:a16="http://schemas.microsoft.com/office/drawing/2014/main" id="{CFBA191B-7CAD-D808-E0E0-3918A0E49973}"/>
              </a:ext>
            </a:extLst>
          </p:cNvPr>
          <p:cNvSpPr/>
          <p:nvPr/>
        </p:nvSpPr>
        <p:spPr>
          <a:xfrm>
            <a:off x="249550" y="211225"/>
            <a:ext cx="3428400" cy="739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73;p27">
            <a:extLst>
              <a:ext uri="{FF2B5EF4-FFF2-40B4-BE49-F238E27FC236}">
                <a16:creationId xmlns:a16="http://schemas.microsoft.com/office/drawing/2014/main" id="{61691282-3887-2418-5EEF-2A84123CAD9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25750" y="-108075"/>
            <a:ext cx="37632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200" dirty="0">
                <a:solidFill>
                  <a:schemeClr val="lt1"/>
                </a:solidFill>
              </a:rPr>
              <a:t>System Architecture:</a:t>
            </a:r>
            <a:endParaRPr sz="22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658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/>
          <p:nvPr/>
        </p:nvSpPr>
        <p:spPr>
          <a:xfrm>
            <a:off x="249550" y="211225"/>
            <a:ext cx="3428400" cy="739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41"/>
          <p:cNvSpPr txBox="1">
            <a:spLocks noGrp="1"/>
          </p:cNvSpPr>
          <p:nvPr>
            <p:ph type="ctrTitle"/>
          </p:nvPr>
        </p:nvSpPr>
        <p:spPr>
          <a:xfrm>
            <a:off x="325750" y="-108075"/>
            <a:ext cx="46557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200" dirty="0">
                <a:solidFill>
                  <a:schemeClr val="lt1"/>
                </a:solidFill>
              </a:rPr>
              <a:t>Conclusion:</a:t>
            </a:r>
            <a:endParaRPr sz="2200" dirty="0">
              <a:solidFill>
                <a:schemeClr val="lt1"/>
              </a:solidFill>
            </a:endParaRPr>
          </a:p>
        </p:txBody>
      </p:sp>
      <p:sp>
        <p:nvSpPr>
          <p:cNvPr id="322" name="Google Shape;322;p41"/>
          <p:cNvSpPr/>
          <p:nvPr/>
        </p:nvSpPr>
        <p:spPr>
          <a:xfrm rot="5400000">
            <a:off x="5968784" y="4530907"/>
            <a:ext cx="827042" cy="39815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322;p41">
            <a:extLst>
              <a:ext uri="{FF2B5EF4-FFF2-40B4-BE49-F238E27FC236}">
                <a16:creationId xmlns:a16="http://schemas.microsoft.com/office/drawing/2014/main" id="{BAB8CEE7-E948-A82B-3BB8-5ED5B65DAFEE}"/>
              </a:ext>
            </a:extLst>
          </p:cNvPr>
          <p:cNvSpPr/>
          <p:nvPr/>
        </p:nvSpPr>
        <p:spPr>
          <a:xfrm rot="5400000">
            <a:off x="5555795" y="4709975"/>
            <a:ext cx="468900" cy="39815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322;p41">
            <a:extLst>
              <a:ext uri="{FF2B5EF4-FFF2-40B4-BE49-F238E27FC236}">
                <a16:creationId xmlns:a16="http://schemas.microsoft.com/office/drawing/2014/main" id="{247CB591-018F-F64C-1A42-138B75949A25}"/>
              </a:ext>
            </a:extLst>
          </p:cNvPr>
          <p:cNvSpPr/>
          <p:nvPr/>
        </p:nvSpPr>
        <p:spPr>
          <a:xfrm rot="5400000">
            <a:off x="6739914" y="4709975"/>
            <a:ext cx="468901" cy="39815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322;p41">
            <a:extLst>
              <a:ext uri="{FF2B5EF4-FFF2-40B4-BE49-F238E27FC236}">
                <a16:creationId xmlns:a16="http://schemas.microsoft.com/office/drawing/2014/main" id="{B5E71F04-2D0B-0B26-4FDE-66E0025D38C6}"/>
              </a:ext>
            </a:extLst>
          </p:cNvPr>
          <p:cNvSpPr/>
          <p:nvPr/>
        </p:nvSpPr>
        <p:spPr>
          <a:xfrm rot="5400000">
            <a:off x="7152905" y="4530906"/>
            <a:ext cx="827040" cy="39815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322;p41">
            <a:extLst>
              <a:ext uri="{FF2B5EF4-FFF2-40B4-BE49-F238E27FC236}">
                <a16:creationId xmlns:a16="http://schemas.microsoft.com/office/drawing/2014/main" id="{9E37D58F-1CBC-47BB-0E28-9D1703698B69}"/>
              </a:ext>
            </a:extLst>
          </p:cNvPr>
          <p:cNvSpPr/>
          <p:nvPr/>
        </p:nvSpPr>
        <p:spPr>
          <a:xfrm rot="5400000">
            <a:off x="7959874" y="4709975"/>
            <a:ext cx="468901" cy="39815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9F82D27-1FE1-D696-A661-017A0D7BE3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328" y="1556087"/>
            <a:ext cx="8505343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Helping Tourists and </a:t>
            </a:r>
            <a:r>
              <a:rPr lang="en-US" altLang="en-US" b="1" dirty="0">
                <a:latin typeface="Arial" panose="020B0604020202020204" pitchFamily="34" charset="0"/>
              </a:rPr>
              <a:t>Customers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Easy Rents connect </a:t>
            </a:r>
            <a:r>
              <a:rPr lang="en-US" altLang="en-US" dirty="0">
                <a:latin typeface="Arial" panose="020B0604020202020204" pitchFamily="34" charset="0"/>
              </a:rPr>
              <a:t>customers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directly with </a:t>
            </a:r>
            <a:r>
              <a:rPr lang="en-US" altLang="en-US" dirty="0">
                <a:latin typeface="Arial" panose="020B0604020202020204" pitchFamily="34" charset="0"/>
              </a:rPr>
              <a:t>vehicle owners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improving access to market information and facilitating better deals.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Fair Pricing: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Eliminates middlemen to ensure fair pricing for </a:t>
            </a:r>
            <a:r>
              <a:rPr lang="en-US" altLang="en-US" dirty="0">
                <a:latin typeface="Arial" panose="020B0604020202020204" pitchFamily="34" charset="0"/>
              </a:rPr>
              <a:t>customers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consistent supply for </a:t>
            </a:r>
            <a:r>
              <a:rPr lang="en-US" altLang="en-US" dirty="0">
                <a:latin typeface="Arial" panose="020B0604020202020204" pitchFamily="34" charset="0"/>
              </a:rPr>
              <a:t>Vehicles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Empowering Vehicle Owners: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dirty="0">
                <a:latin typeface="Arial" panose="020B0604020202020204" pitchFamily="34" charset="0"/>
              </a:rPr>
              <a:t>Uploading Vehicles and giving them on Rent on temporary basis , it can create a new income source for middle class peoples.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19;p41">
            <a:extLst>
              <a:ext uri="{FF2B5EF4-FFF2-40B4-BE49-F238E27FC236}">
                <a16:creationId xmlns:a16="http://schemas.microsoft.com/office/drawing/2014/main" id="{33FF3440-16F8-97E5-42F9-EC87044DA380}"/>
              </a:ext>
            </a:extLst>
          </p:cNvPr>
          <p:cNvSpPr/>
          <p:nvPr/>
        </p:nvSpPr>
        <p:spPr>
          <a:xfrm>
            <a:off x="249550" y="211225"/>
            <a:ext cx="3428400" cy="739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4ABDB6-624B-527B-8025-68BEB53A9964}"/>
              </a:ext>
            </a:extLst>
          </p:cNvPr>
          <p:cNvSpPr txBox="1"/>
          <p:nvPr/>
        </p:nvSpPr>
        <p:spPr>
          <a:xfrm>
            <a:off x="554476" y="427086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Future Scope:</a:t>
            </a:r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4C88F0-A49B-F4C5-5ADB-49043B035928}"/>
              </a:ext>
            </a:extLst>
          </p:cNvPr>
          <p:cNvSpPr txBox="1"/>
          <p:nvPr/>
        </p:nvSpPr>
        <p:spPr>
          <a:xfrm>
            <a:off x="1151467" y="1837267"/>
            <a:ext cx="742729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Guides to integrate personalized Renting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Times New Roman" panose="02020603050405020304" pitchFamily="18" charset="0"/>
                <a:ea typeface="MS Mincho" panose="02020609040205080304" pitchFamily="49" charset="-128"/>
              </a:rPr>
              <a:t>Customer</a:t>
            </a:r>
            <a:r>
              <a:rPr lang="en-GB" sz="16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will be able to get details of </a:t>
            </a:r>
            <a:r>
              <a:rPr lang="en-GB" sz="1600" dirty="0">
                <a:latin typeface="Times New Roman" panose="02020603050405020304" pitchFamily="18" charset="0"/>
                <a:ea typeface="MS Mincho" panose="02020609040205080304" pitchFamily="49" charset="-128"/>
              </a:rPr>
              <a:t>vehicles</a:t>
            </a:r>
            <a:r>
              <a:rPr lang="en-GB" sz="16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according to date</a:t>
            </a:r>
            <a:r>
              <a:rPr lang="en-GB" sz="1600" dirty="0">
                <a:latin typeface="Times New Roman" panose="02020603050405020304" pitchFamily="18" charset="0"/>
                <a:ea typeface="MS Mincho" panose="02020609040205080304" pitchFamily="49" charset="-128"/>
              </a:rPr>
              <a:t>,</a:t>
            </a:r>
            <a:r>
              <a:rPr lang="en-GB" sz="16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GB" sz="1600" dirty="0">
                <a:latin typeface="Times New Roman" panose="02020603050405020304" pitchFamily="18" charset="0"/>
                <a:ea typeface="MS Mincho" panose="02020609040205080304" pitchFamily="49" charset="-128"/>
              </a:rPr>
              <a:t>time</a:t>
            </a:r>
            <a:r>
              <a:rPr lang="en-GB" sz="16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and by type.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kern="0" dirty="0">
                <a:latin typeface="Times New Roman" panose="02020603050405020304" pitchFamily="18" charset="0"/>
                <a:ea typeface="MS Mincho" panose="02020609040205080304" pitchFamily="49" charset="-128"/>
              </a:rPr>
              <a:t>Support</a:t>
            </a:r>
            <a:r>
              <a:rPr lang="en-GB" sz="1600" kern="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section will help Customers to upload questions and others can help .</a:t>
            </a:r>
            <a:endParaRPr lang="en-GB" sz="1600" kern="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Vehicle owners will get notified about who </a:t>
            </a:r>
            <a:r>
              <a:rPr lang="en-GB" sz="1600" dirty="0">
                <a:latin typeface="Times New Roman" panose="02020603050405020304" pitchFamily="18" charset="0"/>
                <a:ea typeface="MS Mincho" panose="02020609040205080304" pitchFamily="49" charset="-128"/>
              </a:rPr>
              <a:t>rented</a:t>
            </a:r>
            <a:r>
              <a:rPr lang="en-GB" sz="16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his </a:t>
            </a:r>
            <a:r>
              <a:rPr lang="en-GB" sz="1600" dirty="0">
                <a:latin typeface="Times New Roman" panose="02020603050405020304" pitchFamily="18" charset="0"/>
                <a:ea typeface="MS Mincho" panose="02020609040205080304" pitchFamily="49" charset="-128"/>
              </a:rPr>
              <a:t>vehicles</a:t>
            </a:r>
            <a:r>
              <a:rPr lang="en-GB" sz="16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and maintain history.</a:t>
            </a:r>
            <a:endParaRPr lang="en-IN" sz="16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838587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3"/>
          <p:cNvSpPr/>
          <p:nvPr/>
        </p:nvSpPr>
        <p:spPr>
          <a:xfrm rot="5400000">
            <a:off x="2825800" y="-375687"/>
            <a:ext cx="3358800" cy="5026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43"/>
          <p:cNvSpPr txBox="1">
            <a:spLocks noGrp="1"/>
          </p:cNvSpPr>
          <p:nvPr>
            <p:ph type="ctrTitle"/>
          </p:nvPr>
        </p:nvSpPr>
        <p:spPr>
          <a:xfrm>
            <a:off x="3739055" y="536655"/>
            <a:ext cx="2607300" cy="20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00" dirty="0">
                <a:solidFill>
                  <a:schemeClr val="lt1"/>
                </a:solidFill>
              </a:rPr>
              <a:t>THANK </a:t>
            </a:r>
            <a:endParaRPr sz="30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00" dirty="0">
                <a:solidFill>
                  <a:schemeClr val="lt1"/>
                </a:solidFill>
              </a:rPr>
              <a:t>YOU !!</a:t>
            </a:r>
            <a:endParaRPr sz="30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3FD0ED1-B105-4003-3047-8870E10B5D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3" y="-16328"/>
            <a:ext cx="9144001" cy="5143500"/>
          </a:xfrm>
          <a:prstGeom prst="rect">
            <a:avLst/>
          </a:prstGeom>
        </p:spPr>
      </p:pic>
      <p:sp>
        <p:nvSpPr>
          <p:cNvPr id="9" name="Google Shape;120;p22">
            <a:extLst>
              <a:ext uri="{FF2B5EF4-FFF2-40B4-BE49-F238E27FC236}">
                <a16:creationId xmlns:a16="http://schemas.microsoft.com/office/drawing/2014/main" id="{9699372B-B96D-2246-0A59-02A4C7808BDC}"/>
              </a:ext>
            </a:extLst>
          </p:cNvPr>
          <p:cNvSpPr/>
          <p:nvPr/>
        </p:nvSpPr>
        <p:spPr>
          <a:xfrm rot="5400000">
            <a:off x="981068" y="1194563"/>
            <a:ext cx="2967869" cy="4930006"/>
          </a:xfrm>
          <a:prstGeom prst="rect">
            <a:avLst/>
          </a:prstGeom>
          <a:solidFill>
            <a:srgbClr val="92D050">
              <a:alpha val="68000"/>
            </a:srgbClr>
          </a:solidFill>
          <a:ln>
            <a:noFill/>
          </a:ln>
          <a:effectLst>
            <a:softEdge rad="3175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22;p22">
            <a:extLst>
              <a:ext uri="{FF2B5EF4-FFF2-40B4-BE49-F238E27FC236}">
                <a16:creationId xmlns:a16="http://schemas.microsoft.com/office/drawing/2014/main" id="{BDEB7472-B04A-00CB-FC87-51E2455B207E}"/>
              </a:ext>
            </a:extLst>
          </p:cNvPr>
          <p:cNvSpPr txBox="1">
            <a:spLocks/>
          </p:cNvSpPr>
          <p:nvPr/>
        </p:nvSpPr>
        <p:spPr>
          <a:xfrm>
            <a:off x="642363" y="1870681"/>
            <a:ext cx="3991186" cy="126217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buClr>
                <a:srgbClr val="33CCFF"/>
              </a:buClr>
              <a:buSzPts val="2800"/>
              <a:buFont typeface="Livvic"/>
              <a:buNone/>
            </a:pPr>
            <a:r>
              <a:rPr lang="en-GB" sz="4000" b="1" dirty="0">
                <a:solidFill>
                  <a:srgbClr val="002060"/>
                </a:solidFill>
                <a:latin typeface="Open Sans"/>
                <a:ea typeface="Open Sans"/>
                <a:cs typeface="Open Sans"/>
                <a:sym typeface="Open Sans"/>
              </a:rPr>
              <a:t>EASY RENTS</a:t>
            </a:r>
            <a:endParaRPr lang="en-GB" sz="2800" b="1" dirty="0">
              <a:solidFill>
                <a:srgbClr val="00206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124;p22">
            <a:extLst>
              <a:ext uri="{FF2B5EF4-FFF2-40B4-BE49-F238E27FC236}">
                <a16:creationId xmlns:a16="http://schemas.microsoft.com/office/drawing/2014/main" id="{5E9163A9-B860-A535-1BEE-D173CDBD50C8}"/>
              </a:ext>
            </a:extLst>
          </p:cNvPr>
          <p:cNvSpPr txBox="1"/>
          <p:nvPr/>
        </p:nvSpPr>
        <p:spPr>
          <a:xfrm>
            <a:off x="1066667" y="3965464"/>
            <a:ext cx="3863339" cy="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2060"/>
                </a:solidFill>
                <a:latin typeface="Catamaran"/>
                <a:ea typeface="Catamaran"/>
                <a:cs typeface="Catamaran"/>
                <a:sym typeface="Catamaran"/>
              </a:rPr>
              <a:t>Atharva Kalokhe      240343020020</a:t>
            </a:r>
            <a:endParaRPr lang="en-IN" sz="1200" b="1" dirty="0">
              <a:solidFill>
                <a:srgbClr val="002060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>
                <a:solidFill>
                  <a:srgbClr val="002060"/>
                </a:solidFill>
                <a:latin typeface="Catamaran"/>
                <a:ea typeface="Catamaran"/>
                <a:cs typeface="Catamaran"/>
                <a:sym typeface="Catamaran"/>
              </a:rPr>
              <a:t>Shubham </a:t>
            </a:r>
            <a:r>
              <a:rPr lang="en-IN" sz="1200" b="1" dirty="0" err="1">
                <a:solidFill>
                  <a:srgbClr val="002060"/>
                </a:solidFill>
                <a:latin typeface="Catamaran"/>
                <a:ea typeface="Catamaran"/>
                <a:cs typeface="Catamaran"/>
                <a:sym typeface="Catamaran"/>
              </a:rPr>
              <a:t>khedekar</a:t>
            </a:r>
            <a:r>
              <a:rPr lang="en-IN" sz="1200" b="1" dirty="0">
                <a:solidFill>
                  <a:srgbClr val="002060"/>
                </a:solidFill>
                <a:latin typeface="Catamaran"/>
                <a:ea typeface="Catamaran"/>
                <a:cs typeface="Catamaran"/>
                <a:sym typeface="Catamaran"/>
              </a:rPr>
              <a:t>    240343020096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>
                <a:solidFill>
                  <a:srgbClr val="002060"/>
                </a:solidFill>
                <a:latin typeface="Catamaran"/>
                <a:ea typeface="Catamaran"/>
                <a:cs typeface="Catamaran"/>
                <a:sym typeface="Catamaran"/>
              </a:rPr>
              <a:t>Saurav Dutal  240343020091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002060"/>
                </a:solidFill>
                <a:latin typeface="Catamaran"/>
                <a:ea typeface="Catamaran"/>
                <a:cs typeface="Catamaran"/>
                <a:sym typeface="Catamaran"/>
              </a:rPr>
              <a:t>Manish Rathod   240343020055</a:t>
            </a:r>
            <a:endParaRPr sz="1200" b="1" dirty="0">
              <a:solidFill>
                <a:srgbClr val="002060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002060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002060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002060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cxnSp>
        <p:nvCxnSpPr>
          <p:cNvPr id="13" name="Google Shape;125;p22">
            <a:extLst>
              <a:ext uri="{FF2B5EF4-FFF2-40B4-BE49-F238E27FC236}">
                <a16:creationId xmlns:a16="http://schemas.microsoft.com/office/drawing/2014/main" id="{B61CFFC8-C4DF-8591-0298-87E69FF701C4}"/>
              </a:ext>
            </a:extLst>
          </p:cNvPr>
          <p:cNvCxnSpPr>
            <a:cxnSpLocks/>
          </p:cNvCxnSpPr>
          <p:nvPr/>
        </p:nvCxnSpPr>
        <p:spPr>
          <a:xfrm>
            <a:off x="2384895" y="3451779"/>
            <a:ext cx="5735" cy="1523785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21;p22">
            <a:extLst>
              <a:ext uri="{FF2B5EF4-FFF2-40B4-BE49-F238E27FC236}">
                <a16:creationId xmlns:a16="http://schemas.microsoft.com/office/drawing/2014/main" id="{40822914-6A58-05DF-DF1C-0FB255CB98E2}"/>
              </a:ext>
            </a:extLst>
          </p:cNvPr>
          <p:cNvSpPr txBox="1">
            <a:spLocks/>
          </p:cNvSpPr>
          <p:nvPr/>
        </p:nvSpPr>
        <p:spPr>
          <a:xfrm>
            <a:off x="178240" y="3451779"/>
            <a:ext cx="1911817" cy="133339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  <a:buSzPts val="1200"/>
            </a:pPr>
            <a:r>
              <a:rPr lang="en" b="1" dirty="0">
                <a:solidFill>
                  <a:srgbClr val="002060"/>
                </a:solidFill>
                <a:latin typeface="Catamaran"/>
                <a:ea typeface="Catamaran"/>
                <a:cs typeface="Catamaran"/>
                <a:sym typeface="Catamaran"/>
              </a:rPr>
              <a:t>Guided By: </a:t>
            </a:r>
            <a:endParaRPr lang="en-IN" b="1" dirty="0">
              <a:solidFill>
                <a:srgbClr val="002060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algn="r">
              <a:lnSpc>
                <a:spcPct val="100000"/>
              </a:lnSpc>
              <a:spcBef>
                <a:spcPts val="0"/>
              </a:spcBef>
              <a:buSzPts val="1200"/>
            </a:pPr>
            <a:r>
              <a:rPr lang="en" b="1" dirty="0">
                <a:solidFill>
                  <a:srgbClr val="002060"/>
                </a:solidFill>
                <a:latin typeface="Catamaran"/>
                <a:ea typeface="Catamaran"/>
                <a:cs typeface="Catamaran"/>
                <a:sym typeface="Catamaran"/>
              </a:rPr>
              <a:t>Mrs. Bakul</a:t>
            </a:r>
          </a:p>
          <a:p>
            <a:pPr algn="r">
              <a:lnSpc>
                <a:spcPct val="100000"/>
              </a:lnSpc>
              <a:spcBef>
                <a:spcPts val="0"/>
              </a:spcBef>
              <a:buSzPts val="1200"/>
            </a:pPr>
            <a:r>
              <a:rPr lang="en" b="1" dirty="0">
                <a:solidFill>
                  <a:srgbClr val="002060"/>
                </a:solidFill>
                <a:latin typeface="Catamaran"/>
                <a:ea typeface="Catamaran"/>
                <a:cs typeface="Catamaran"/>
                <a:sym typeface="Catamaran"/>
              </a:rPr>
              <a:t>          Joshi</a:t>
            </a:r>
            <a:endParaRPr lang="en-IN" b="1" dirty="0">
              <a:solidFill>
                <a:srgbClr val="002060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0" name="Google Shape;121;p22">
            <a:extLst>
              <a:ext uri="{FF2B5EF4-FFF2-40B4-BE49-F238E27FC236}">
                <a16:creationId xmlns:a16="http://schemas.microsoft.com/office/drawing/2014/main" id="{12EC9DA1-5232-FD11-3E42-12FEDB9D37F8}"/>
              </a:ext>
            </a:extLst>
          </p:cNvPr>
          <p:cNvSpPr txBox="1">
            <a:spLocks/>
          </p:cNvSpPr>
          <p:nvPr/>
        </p:nvSpPr>
        <p:spPr>
          <a:xfrm>
            <a:off x="2459268" y="3408154"/>
            <a:ext cx="2402100" cy="5028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  <a:buSzPts val="1200"/>
            </a:pPr>
            <a:r>
              <a:rPr lang="en-IN" sz="1400" b="1" dirty="0">
                <a:solidFill>
                  <a:srgbClr val="002060"/>
                </a:solidFill>
                <a:latin typeface="Catamaran"/>
                <a:ea typeface="Catamaran"/>
                <a:cs typeface="Catamaran"/>
                <a:sym typeface="Catamaran"/>
              </a:rPr>
              <a:t>Group Members:-</a:t>
            </a:r>
          </a:p>
        </p:txBody>
      </p:sp>
      <p:pic>
        <p:nvPicPr>
          <p:cNvPr id="17" name="Picture 16" descr="A logo with a tree&#10;&#10;Description automatically generated with medium confidence">
            <a:extLst>
              <a:ext uri="{FF2B5EF4-FFF2-40B4-BE49-F238E27FC236}">
                <a16:creationId xmlns:a16="http://schemas.microsoft.com/office/drawing/2014/main" id="{A920A87A-9F90-9485-1E24-CA1F9A8489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7991" y="16328"/>
            <a:ext cx="1536890" cy="134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792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ctrTitle"/>
          </p:nvPr>
        </p:nvSpPr>
        <p:spPr>
          <a:xfrm>
            <a:off x="2350050" y="717360"/>
            <a:ext cx="3491950" cy="3671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IN" dirty="0"/>
              <a:t>Introduction To Easy Rents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dirty="0"/>
              <a:t>Problem Statement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dirty="0"/>
              <a:t>Overview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dirty="0"/>
              <a:t>Customer Interface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dirty="0"/>
              <a:t>Owner interface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dirty="0"/>
              <a:t>Admin Interface</a:t>
            </a: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200" dirty="0">
                <a:solidFill>
                  <a:schemeClr val="tx1">
                    <a:lumMod val="50000"/>
                  </a:schemeClr>
                </a:solidFill>
              </a:rPr>
              <a:t>System Architecture</a:t>
            </a:r>
            <a:r>
              <a:rPr lang="en" sz="1200" dirty="0">
                <a:solidFill>
                  <a:schemeClr val="lt1"/>
                </a:solidFill>
              </a:rPr>
              <a:t>:</a:t>
            </a: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dirty="0"/>
              <a:t>Conclusion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dirty="0"/>
              <a:t>Future Scope</a:t>
            </a:r>
            <a:endParaRPr dirty="0"/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 idx="2"/>
          </p:nvPr>
        </p:nvSpPr>
        <p:spPr>
          <a:xfrm>
            <a:off x="1701076" y="853053"/>
            <a:ext cx="7485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600">
                <a:solidFill>
                  <a:schemeClr val="lt1"/>
                </a:solidFill>
              </a:rPr>
              <a:t>01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30" name="Google Shape;130;p23"/>
          <p:cNvSpPr txBox="1">
            <a:spLocks noGrp="1"/>
          </p:cNvSpPr>
          <p:nvPr>
            <p:ph type="ctrTitle" idx="3"/>
          </p:nvPr>
        </p:nvSpPr>
        <p:spPr>
          <a:xfrm>
            <a:off x="2975250" y="0"/>
            <a:ext cx="52488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400" dirty="0"/>
              <a:t>TABLE OF CONTENTS</a:t>
            </a:r>
            <a:endParaRPr sz="2400" dirty="0"/>
          </a:p>
        </p:txBody>
      </p:sp>
      <p:sp>
        <p:nvSpPr>
          <p:cNvPr id="140" name="Google Shape;140;p23"/>
          <p:cNvSpPr txBox="1">
            <a:spLocks noGrp="1"/>
          </p:cNvSpPr>
          <p:nvPr>
            <p:ph type="title" idx="5"/>
          </p:nvPr>
        </p:nvSpPr>
        <p:spPr>
          <a:xfrm>
            <a:off x="1668903" y="2673511"/>
            <a:ext cx="7485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600" dirty="0">
                <a:solidFill>
                  <a:schemeClr val="lt1"/>
                </a:solidFill>
              </a:rPr>
              <a:t>06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136" name="Google Shape;136;p23"/>
          <p:cNvSpPr txBox="1">
            <a:spLocks noGrp="1"/>
          </p:cNvSpPr>
          <p:nvPr>
            <p:ph type="ctrTitle" idx="6"/>
          </p:nvPr>
        </p:nvSpPr>
        <p:spPr>
          <a:xfrm>
            <a:off x="1668903" y="1842946"/>
            <a:ext cx="854100" cy="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600" dirty="0">
                <a:solidFill>
                  <a:schemeClr val="lt1"/>
                </a:solidFill>
              </a:rPr>
              <a:t>04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141" name="Google Shape;141;p23"/>
          <p:cNvSpPr txBox="1">
            <a:spLocks noGrp="1"/>
          </p:cNvSpPr>
          <p:nvPr>
            <p:ph type="title" idx="8"/>
          </p:nvPr>
        </p:nvSpPr>
        <p:spPr>
          <a:xfrm>
            <a:off x="1668903" y="2307450"/>
            <a:ext cx="7485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600" dirty="0">
                <a:solidFill>
                  <a:schemeClr val="lt1"/>
                </a:solidFill>
              </a:rPr>
              <a:t>05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137" name="Google Shape;137;p23"/>
          <p:cNvSpPr txBox="1">
            <a:spLocks noGrp="1"/>
          </p:cNvSpPr>
          <p:nvPr>
            <p:ph type="ctrTitle" idx="9"/>
          </p:nvPr>
        </p:nvSpPr>
        <p:spPr>
          <a:xfrm>
            <a:off x="1668903" y="2898311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600" dirty="0">
                <a:solidFill>
                  <a:schemeClr val="lt1"/>
                </a:solidFill>
              </a:rPr>
              <a:t>07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138" name="Google Shape;138;p23"/>
          <p:cNvSpPr txBox="1">
            <a:spLocks noGrp="1"/>
          </p:cNvSpPr>
          <p:nvPr>
            <p:ph type="ctrTitle" idx="13"/>
          </p:nvPr>
        </p:nvSpPr>
        <p:spPr>
          <a:xfrm>
            <a:off x="1668903" y="3231011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600" dirty="0">
                <a:solidFill>
                  <a:schemeClr val="lt1"/>
                </a:solidFill>
              </a:rPr>
              <a:t>08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135" name="Google Shape;135;p23"/>
          <p:cNvSpPr txBox="1">
            <a:spLocks noGrp="1"/>
          </p:cNvSpPr>
          <p:nvPr>
            <p:ph type="title" idx="15"/>
          </p:nvPr>
        </p:nvSpPr>
        <p:spPr>
          <a:xfrm>
            <a:off x="1668903" y="1158936"/>
            <a:ext cx="11007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600" dirty="0">
                <a:solidFill>
                  <a:schemeClr val="lt1"/>
                </a:solidFill>
              </a:rPr>
              <a:t>02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 idx="18"/>
          </p:nvPr>
        </p:nvSpPr>
        <p:spPr>
          <a:xfrm>
            <a:off x="1701076" y="1442919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600" dirty="0">
                <a:solidFill>
                  <a:schemeClr val="lt1"/>
                </a:solidFill>
              </a:rPr>
              <a:t>03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131" name="Google Shape;131;p23"/>
          <p:cNvSpPr/>
          <p:nvPr/>
        </p:nvSpPr>
        <p:spPr>
          <a:xfrm rot="-5400000" flipH="1">
            <a:off x="-1000553" y="1928504"/>
            <a:ext cx="4578993" cy="18510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/>
          <p:nvPr/>
        </p:nvSpPr>
        <p:spPr>
          <a:xfrm>
            <a:off x="0" y="1417588"/>
            <a:ext cx="362100" cy="23142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0E1207FB-057D-7763-B51F-373A8A91E0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100" y="1294478"/>
            <a:ext cx="8080860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is Bike And Car Rental portal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web-based application designed to revolutionized Rental platform connecting customers directly with vehicle owners.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 Goal: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objective of the Bike and Car Rental System Portal is to provide a platform where customers can rent bikes or cars, and owners can list their vehicles for rent, with an administrative module to manage accounts and transactions.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Google Shape;158;p25">
            <a:extLst>
              <a:ext uri="{FF2B5EF4-FFF2-40B4-BE49-F238E27FC236}">
                <a16:creationId xmlns:a16="http://schemas.microsoft.com/office/drawing/2014/main" id="{A2075CBF-9FAD-5572-8F96-B50B9868D77B}"/>
              </a:ext>
            </a:extLst>
          </p:cNvPr>
          <p:cNvSpPr/>
          <p:nvPr/>
        </p:nvSpPr>
        <p:spPr>
          <a:xfrm>
            <a:off x="1913467" y="236981"/>
            <a:ext cx="3850810" cy="339875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Easy Rents</a:t>
            </a:r>
            <a:endParaRPr sz="2000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73AE540-5AAC-4AAC-FF24-A2A5E85FA344}"/>
              </a:ext>
            </a:extLst>
          </p:cNvPr>
          <p:cNvSpPr txBox="1"/>
          <p:nvPr/>
        </p:nvSpPr>
        <p:spPr>
          <a:xfrm>
            <a:off x="3166712" y="345051"/>
            <a:ext cx="29899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/>
              <a:t>Problem Statement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10CC4F-4EC8-4A1C-2BD5-E7855D2AD4B6}"/>
              </a:ext>
            </a:extLst>
          </p:cNvPr>
          <p:cNvSpPr txBox="1"/>
          <p:nvPr/>
        </p:nvSpPr>
        <p:spPr>
          <a:xfrm>
            <a:off x="251885" y="893199"/>
            <a:ext cx="4572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isn't a single, affordable system for renting bikes and cars.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People who want to rent vehicles often deal with scattered services, unclear pricing, and limited information about availability.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Traditional rental methods involve several middlemen, which can increase costs and make the process more complicated.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This results in inefficiencies and unhappy customers.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proposed system aims to simplify and centralize the process, offering a clear and easy-to-use platform where users can quickly find, book, and rent vehicles.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E77B56-F644-EBA7-21BF-E96D33AD1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1672" y="893199"/>
            <a:ext cx="4470400" cy="381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68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/>
          <p:nvPr/>
        </p:nvSpPr>
        <p:spPr>
          <a:xfrm>
            <a:off x="3002375" y="256887"/>
            <a:ext cx="3428400" cy="739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ctrTitle"/>
          </p:nvPr>
        </p:nvSpPr>
        <p:spPr>
          <a:xfrm>
            <a:off x="3272525" y="19414"/>
            <a:ext cx="28881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200" dirty="0">
                <a:solidFill>
                  <a:schemeClr val="lt1"/>
                </a:solidFill>
              </a:rPr>
              <a:t>Overview Of Easy Rents</a:t>
            </a:r>
          </a:p>
        </p:txBody>
      </p:sp>
      <p:sp>
        <p:nvSpPr>
          <p:cNvPr id="158" name="Google Shape;158;p25"/>
          <p:cNvSpPr/>
          <p:nvPr/>
        </p:nvSpPr>
        <p:spPr>
          <a:xfrm>
            <a:off x="-2710" y="4803624"/>
            <a:ext cx="2707810" cy="339875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DC6E1B-4C1D-6E0B-3C35-9B95A8569319}"/>
              </a:ext>
            </a:extLst>
          </p:cNvPr>
          <p:cNvSpPr txBox="1"/>
          <p:nvPr/>
        </p:nvSpPr>
        <p:spPr>
          <a:xfrm>
            <a:off x="317500" y="1339982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Key Features: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Vehicle Listing- Allows Vehicle owners to list their vehicles for renting.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Search Functionality: Enables wholesalers to find products based on specific criteria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Transaction Management: Facilitates buying and selling processes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4CD38E-1FE3-2708-9898-1280CD9E52D2}"/>
              </a:ext>
            </a:extLst>
          </p:cNvPr>
          <p:cNvSpPr txBox="1"/>
          <p:nvPr/>
        </p:nvSpPr>
        <p:spPr>
          <a:xfrm>
            <a:off x="5066456" y="1478482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Customer Module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Owner Modules: Vehicle owner Module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Admin Module (for system management)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7FF23-DCBF-24C6-1107-DE8D3F80143B}"/>
              </a:ext>
            </a:extLst>
          </p:cNvPr>
          <p:cNvSpPr txBox="1"/>
          <p:nvPr/>
        </p:nvSpPr>
        <p:spPr>
          <a:xfrm>
            <a:off x="249550" y="3349190"/>
            <a:ext cx="4572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Easy Rental Solutions: 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Easy Vehicle Booking process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Ability to Search Vehicles at Lowest cost.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D1FE05-A4FC-29C6-32B4-2E0B128C18B3}"/>
              </a:ext>
            </a:extLst>
          </p:cNvPr>
          <p:cNvSpPr txBox="1"/>
          <p:nvPr/>
        </p:nvSpPr>
        <p:spPr>
          <a:xfrm>
            <a:off x="5145283" y="3333800"/>
            <a:ext cx="5029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Customer Features: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Search options for finding Vehicles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Book Vehicles</a:t>
            </a:r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64;p26">
            <a:extLst>
              <a:ext uri="{FF2B5EF4-FFF2-40B4-BE49-F238E27FC236}">
                <a16:creationId xmlns:a16="http://schemas.microsoft.com/office/drawing/2014/main" id="{2DF65C78-03EB-D29B-3606-59D0DAC89007}"/>
              </a:ext>
            </a:extLst>
          </p:cNvPr>
          <p:cNvSpPr/>
          <p:nvPr/>
        </p:nvSpPr>
        <p:spPr>
          <a:xfrm>
            <a:off x="249550" y="211225"/>
            <a:ext cx="3428400" cy="739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65;p26">
            <a:extLst>
              <a:ext uri="{FF2B5EF4-FFF2-40B4-BE49-F238E27FC236}">
                <a16:creationId xmlns:a16="http://schemas.microsoft.com/office/drawing/2014/main" id="{1A9573DF-9005-4BDE-1A7E-0D43A32371C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45001" y="104425"/>
            <a:ext cx="28881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400" dirty="0"/>
              <a:t>Customer User Interface</a:t>
            </a:r>
            <a:endParaRPr sz="2200" dirty="0">
              <a:solidFill>
                <a:schemeClr val="l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84D362-B403-728C-35B9-B35C6FF13331}"/>
              </a:ext>
            </a:extLst>
          </p:cNvPr>
          <p:cNvSpPr txBox="1"/>
          <p:nvPr/>
        </p:nvSpPr>
        <p:spPr>
          <a:xfrm>
            <a:off x="418699" y="1500219"/>
            <a:ext cx="4572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 Searching and Renting of Vehicles </a:t>
            </a:r>
          </a:p>
          <a:p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Key activities: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Creating and managing accounts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Searching for Vehicles.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Renting Vehicles from Vehicle Owners.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Managing Bookings and transactions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Viewing market prices for comparing.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292168-005E-DC2C-1EED-5ED7A462B6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333"/>
          <a:stretch/>
        </p:blipFill>
        <p:spPr>
          <a:xfrm>
            <a:off x="5353126" y="104425"/>
            <a:ext cx="3677950" cy="25717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E410EA-E876-83B2-ED40-8D6D3F4BAC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422"/>
          <a:stretch/>
        </p:blipFill>
        <p:spPr>
          <a:xfrm>
            <a:off x="6128537" y="2869589"/>
            <a:ext cx="2329040" cy="209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593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/>
          <p:nvPr/>
        </p:nvSpPr>
        <p:spPr>
          <a:xfrm>
            <a:off x="249550" y="211225"/>
            <a:ext cx="3428400" cy="739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ctrTitle"/>
          </p:nvPr>
        </p:nvSpPr>
        <p:spPr>
          <a:xfrm>
            <a:off x="345001" y="104425"/>
            <a:ext cx="28881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400" dirty="0"/>
              <a:t>Vehicle Owner User Interface</a:t>
            </a:r>
            <a:endParaRPr sz="2200" dirty="0">
              <a:solidFill>
                <a:schemeClr val="lt1"/>
              </a:solidFill>
            </a:endParaRPr>
          </a:p>
        </p:txBody>
      </p:sp>
      <p:sp>
        <p:nvSpPr>
          <p:cNvPr id="3" name="Google Shape;158;p25">
            <a:extLst>
              <a:ext uri="{FF2B5EF4-FFF2-40B4-BE49-F238E27FC236}">
                <a16:creationId xmlns:a16="http://schemas.microsoft.com/office/drawing/2014/main" id="{FBD701DD-CE1A-EAC2-F51E-B7B6A9D61B29}"/>
              </a:ext>
            </a:extLst>
          </p:cNvPr>
          <p:cNvSpPr/>
          <p:nvPr/>
        </p:nvSpPr>
        <p:spPr>
          <a:xfrm>
            <a:off x="2062310" y="4803625"/>
            <a:ext cx="2707810" cy="339875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88A70-DE77-EB01-CF20-376A084346F0}"/>
              </a:ext>
            </a:extLst>
          </p:cNvPr>
          <p:cNvSpPr txBox="1"/>
          <p:nvPr/>
        </p:nvSpPr>
        <p:spPr>
          <a:xfrm>
            <a:off x="345001" y="1879252"/>
            <a:ext cx="4572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Owners: Uploading and Giving Vehicles on temporary basis on this platform.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Key activities: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Creating and managing accounts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Listing Vehicles for sale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Updating Vehicle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65D56D-65E0-EE65-A804-929D2A3A42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80" r="24756"/>
          <a:stretch/>
        </p:blipFill>
        <p:spPr>
          <a:xfrm>
            <a:off x="5466052" y="104425"/>
            <a:ext cx="3199800" cy="25221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D8C8DD-B974-1B6A-5BD2-D36EFC6C2B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5449"/>
          <a:stretch/>
        </p:blipFill>
        <p:spPr>
          <a:xfrm>
            <a:off x="6172227" y="2823833"/>
            <a:ext cx="2270733" cy="22580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F73BBFB-66B0-5C62-9E33-22F484C20A60}"/>
              </a:ext>
            </a:extLst>
          </p:cNvPr>
          <p:cNvSpPr txBox="1"/>
          <p:nvPr/>
        </p:nvSpPr>
        <p:spPr>
          <a:xfrm>
            <a:off x="265318" y="1710459"/>
            <a:ext cx="457200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Admin : System administrators responsible for platform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Key responsibilities: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Managing user accounts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Overseeing transactions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Generating reports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Ensuring system integrity and security</a:t>
            </a:r>
          </a:p>
        </p:txBody>
      </p:sp>
      <p:sp>
        <p:nvSpPr>
          <p:cNvPr id="11" name="Google Shape;164;p26">
            <a:extLst>
              <a:ext uri="{FF2B5EF4-FFF2-40B4-BE49-F238E27FC236}">
                <a16:creationId xmlns:a16="http://schemas.microsoft.com/office/drawing/2014/main" id="{94228BBA-A9F5-0402-AD36-3421FDD884B1}"/>
              </a:ext>
            </a:extLst>
          </p:cNvPr>
          <p:cNvSpPr/>
          <p:nvPr/>
        </p:nvSpPr>
        <p:spPr>
          <a:xfrm>
            <a:off x="249550" y="211225"/>
            <a:ext cx="3428400" cy="739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65;p26">
            <a:extLst>
              <a:ext uri="{FF2B5EF4-FFF2-40B4-BE49-F238E27FC236}">
                <a16:creationId xmlns:a16="http://schemas.microsoft.com/office/drawing/2014/main" id="{743206B9-76E8-8B0C-B121-1FDB7015FE6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45001" y="104425"/>
            <a:ext cx="2888100" cy="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400" dirty="0"/>
              <a:t>Admin User Interface</a:t>
            </a:r>
            <a:endParaRPr sz="2200" dirty="0">
              <a:solidFill>
                <a:schemeClr val="l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686E92-C843-F650-BA8F-69648E27B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667"/>
          <a:stretch/>
        </p:blipFill>
        <p:spPr>
          <a:xfrm>
            <a:off x="5212519" y="427055"/>
            <a:ext cx="3586480" cy="428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41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641</TotalTime>
  <Words>747</Words>
  <Application>Microsoft Office PowerPoint</Application>
  <PresentationFormat>On-screen Show (16:9)</PresentationFormat>
  <Paragraphs>119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Roboto</vt:lpstr>
      <vt:lpstr>Livvic</vt:lpstr>
      <vt:lpstr>Fira Sans Extra Condensed Medium</vt:lpstr>
      <vt:lpstr>Times New Roman</vt:lpstr>
      <vt:lpstr>Open Sans</vt:lpstr>
      <vt:lpstr>Calibri Light</vt:lpstr>
      <vt:lpstr>Catamaran</vt:lpstr>
      <vt:lpstr>Arial</vt:lpstr>
      <vt:lpstr>Agency FB</vt:lpstr>
      <vt:lpstr>Calibri</vt:lpstr>
      <vt:lpstr>Office Theme</vt:lpstr>
      <vt:lpstr>Welcome to Easy Rents</vt:lpstr>
      <vt:lpstr>PowerPoint Presentation</vt:lpstr>
      <vt:lpstr>Introduction To Easy Rents  Problem Statement  Overview  Customer Interface  Owner interface  Admin Interface  System Architecture:  Conclusion  Future Scope</vt:lpstr>
      <vt:lpstr>PowerPoint Presentation</vt:lpstr>
      <vt:lpstr>PowerPoint Presentation</vt:lpstr>
      <vt:lpstr>Overview Of Easy Rents</vt:lpstr>
      <vt:lpstr>Customer User Interface</vt:lpstr>
      <vt:lpstr>Vehicle Owner User Interface</vt:lpstr>
      <vt:lpstr>Admin User Interface</vt:lpstr>
      <vt:lpstr>System Architecture:</vt:lpstr>
      <vt:lpstr>System Architecture:</vt:lpstr>
      <vt:lpstr>Conclusion:</vt:lpstr>
      <vt:lpstr>PowerPoint Presentation</vt:lpstr>
      <vt:lpstr>THANK  YOU 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Classification on Intel Dataset using CNN and Transfer Learning</dc:title>
  <dc:creator>NIRAJ</dc:creator>
  <cp:lastModifiedBy>Saurav Dutal</cp:lastModifiedBy>
  <cp:revision>13</cp:revision>
  <dcterms:modified xsi:type="dcterms:W3CDTF">2024-08-18T21:34:18Z</dcterms:modified>
</cp:coreProperties>
</file>